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Poppins" charset="1" panose="00000500000000000000"/>
      <p:regular r:id="rId15"/>
    </p:embeddedFont>
    <p:embeddedFont>
      <p:font typeface="Poppins Bold" charset="1" panose="00000800000000000000"/>
      <p:regular r:id="rId16"/>
    </p:embeddedFont>
    <p:embeddedFont>
      <p:font typeface="Lato" charset="1" panose="020F0502020204030203"/>
      <p:regular r:id="rId17"/>
    </p:embeddedFont>
    <p:embeddedFont>
      <p:font typeface="Lato Bold" charset="1" panose="020F0502020204030203"/>
      <p:regular r:id="rId18"/>
    </p:embeddedFont>
    <p:embeddedFont>
      <p:font typeface="Playpen Sans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3.jpe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11.png" Type="http://schemas.openxmlformats.org/officeDocument/2006/relationships/image"/><Relationship Id="rId6" Target="https://colab.research.google.com/drive/1gWJxso2_IpOurCqt0NGxQUza63YJFydE?usp=sharing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0.pn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B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3859" y="512912"/>
            <a:ext cx="17371786" cy="9305342"/>
            <a:chOff x="0" y="0"/>
            <a:chExt cx="4575285" cy="24507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75285" cy="2450790"/>
            </a:xfrm>
            <a:custGeom>
              <a:avLst/>
              <a:gdLst/>
              <a:ahLst/>
              <a:cxnLst/>
              <a:rect r="r" b="b" t="t" l="l"/>
              <a:pathLst>
                <a:path h="2450790" w="4575285">
                  <a:moveTo>
                    <a:pt x="28522" y="0"/>
                  </a:moveTo>
                  <a:lnTo>
                    <a:pt x="4546763" y="0"/>
                  </a:lnTo>
                  <a:cubicBezTo>
                    <a:pt x="4562515" y="0"/>
                    <a:pt x="4575285" y="12770"/>
                    <a:pt x="4575285" y="28522"/>
                  </a:cubicBezTo>
                  <a:lnTo>
                    <a:pt x="4575285" y="2422267"/>
                  </a:lnTo>
                  <a:cubicBezTo>
                    <a:pt x="4575285" y="2429832"/>
                    <a:pt x="4572280" y="2437087"/>
                    <a:pt x="4566931" y="2442436"/>
                  </a:cubicBezTo>
                  <a:cubicBezTo>
                    <a:pt x="4561582" y="2447785"/>
                    <a:pt x="4554327" y="2450790"/>
                    <a:pt x="4546763" y="2450790"/>
                  </a:cubicBezTo>
                  <a:lnTo>
                    <a:pt x="28522" y="2450790"/>
                  </a:lnTo>
                  <a:cubicBezTo>
                    <a:pt x="12770" y="2450790"/>
                    <a:pt x="0" y="2438020"/>
                    <a:pt x="0" y="2422267"/>
                  </a:cubicBezTo>
                  <a:lnTo>
                    <a:pt x="0" y="28522"/>
                  </a:lnTo>
                  <a:cubicBezTo>
                    <a:pt x="0" y="12770"/>
                    <a:pt x="12770" y="0"/>
                    <a:pt x="28522" y="0"/>
                  </a:cubicBezTo>
                  <a:close/>
                </a:path>
              </a:pathLst>
            </a:custGeom>
            <a:solidFill>
              <a:srgbClr val="200802"/>
            </a:solidFill>
            <a:ln w="38100" cap="rnd">
              <a:solidFill>
                <a:srgbClr val="FDFFB8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75285" cy="24888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806794" y="-1290327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4"/>
                </a:lnTo>
                <a:lnTo>
                  <a:pt x="0" y="87076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6288912"/>
            <a:ext cx="7762921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DFFB8"/>
                </a:solidFill>
                <a:latin typeface="Poppins"/>
                <a:ea typeface="Poppins"/>
                <a:cs typeface="Poppins"/>
                <a:sym typeface="Poppins"/>
              </a:rPr>
              <a:t>A Data-Driven Journey Toward Better Health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12094" y="1028700"/>
            <a:ext cx="9091972" cy="3366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15"/>
              </a:lnSpc>
            </a:pPr>
            <a:r>
              <a:rPr lang="en-US" sz="11559" b="true">
                <a:solidFill>
                  <a:srgbClr val="FDFFB8"/>
                </a:solidFill>
                <a:latin typeface="Poppins Bold"/>
                <a:ea typeface="Poppins Bold"/>
                <a:cs typeface="Poppins Bold"/>
                <a:sym typeface="Poppins Bold"/>
              </a:rPr>
              <a:t>DISEASE RISK HABITS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B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5985" y="3328464"/>
            <a:ext cx="15148103" cy="6232551"/>
            <a:chOff x="0" y="0"/>
            <a:chExt cx="3989624" cy="16414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89624" cy="1641495"/>
            </a:xfrm>
            <a:custGeom>
              <a:avLst/>
              <a:gdLst/>
              <a:ahLst/>
              <a:cxnLst/>
              <a:rect r="r" b="b" t="t" l="l"/>
              <a:pathLst>
                <a:path h="1641495" w="3989624">
                  <a:moveTo>
                    <a:pt x="10222" y="0"/>
                  </a:moveTo>
                  <a:lnTo>
                    <a:pt x="3979402" y="0"/>
                  </a:lnTo>
                  <a:cubicBezTo>
                    <a:pt x="3982113" y="0"/>
                    <a:pt x="3984713" y="1077"/>
                    <a:pt x="3986630" y="2994"/>
                  </a:cubicBezTo>
                  <a:cubicBezTo>
                    <a:pt x="3988546" y="4911"/>
                    <a:pt x="3989624" y="7511"/>
                    <a:pt x="3989624" y="10222"/>
                  </a:cubicBezTo>
                  <a:lnTo>
                    <a:pt x="3989624" y="1631273"/>
                  </a:lnTo>
                  <a:cubicBezTo>
                    <a:pt x="3989624" y="1633984"/>
                    <a:pt x="3988546" y="1636584"/>
                    <a:pt x="3986630" y="1638501"/>
                  </a:cubicBezTo>
                  <a:cubicBezTo>
                    <a:pt x="3984713" y="1640418"/>
                    <a:pt x="3982113" y="1641495"/>
                    <a:pt x="3979402" y="1641495"/>
                  </a:cubicBezTo>
                  <a:lnTo>
                    <a:pt x="10222" y="1641495"/>
                  </a:lnTo>
                  <a:cubicBezTo>
                    <a:pt x="7511" y="1641495"/>
                    <a:pt x="4911" y="1640418"/>
                    <a:pt x="2994" y="1638501"/>
                  </a:cubicBezTo>
                  <a:cubicBezTo>
                    <a:pt x="1077" y="1636584"/>
                    <a:pt x="0" y="1633984"/>
                    <a:pt x="0" y="1631273"/>
                  </a:cubicBezTo>
                  <a:lnTo>
                    <a:pt x="0" y="10222"/>
                  </a:lnTo>
                  <a:cubicBezTo>
                    <a:pt x="0" y="7511"/>
                    <a:pt x="1077" y="4911"/>
                    <a:pt x="2994" y="2994"/>
                  </a:cubicBezTo>
                  <a:cubicBezTo>
                    <a:pt x="4911" y="1077"/>
                    <a:pt x="7511" y="0"/>
                    <a:pt x="10222" y="0"/>
                  </a:cubicBezTo>
                  <a:close/>
                </a:path>
              </a:pathLst>
            </a:custGeom>
            <a:solidFill>
              <a:srgbClr val="200802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989624" cy="16795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25985" y="713019"/>
            <a:ext cx="7273915" cy="202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 b="true">
                <a:solidFill>
                  <a:srgbClr val="200802"/>
                </a:solidFill>
                <a:latin typeface="Poppins Bold"/>
                <a:ea typeface="Poppins Bold"/>
                <a:cs typeface="Poppins Bold"/>
                <a:sym typeface="Poppins Bold"/>
              </a:rPr>
              <a:t>ABOUT THE DATASET</a:t>
            </a:r>
          </a:p>
        </p:txBody>
      </p:sp>
      <p:sp>
        <p:nvSpPr>
          <p:cNvPr name="Freeform 6" id="6"/>
          <p:cNvSpPr/>
          <p:nvPr/>
        </p:nvSpPr>
        <p:spPr>
          <a:xfrm flipH="false" flipV="true" rot="-1542318">
            <a:off x="12037037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49355" y="4252638"/>
            <a:ext cx="11273299" cy="5005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6814" indent="-383407" lvl="1">
              <a:lnSpc>
                <a:spcPts val="4972"/>
              </a:lnSpc>
              <a:buFont typeface="Arial"/>
              <a:buChar char="•"/>
            </a:pPr>
            <a:r>
              <a:rPr lang="en-US" sz="3551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Source: Kaggle – Disease Risk from Daily Habits dataset.</a:t>
            </a:r>
          </a:p>
          <a:p>
            <a:pPr algn="l" marL="766814" indent="-383407" lvl="1">
              <a:lnSpc>
                <a:spcPts val="4972"/>
              </a:lnSpc>
              <a:buFont typeface="Arial"/>
              <a:buChar char="•"/>
            </a:pPr>
            <a:r>
              <a:rPr lang="en-US" sz="3551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Rows: +100K</a:t>
            </a:r>
          </a:p>
          <a:p>
            <a:pPr algn="l" marL="766814" indent="-383407" lvl="1">
              <a:lnSpc>
                <a:spcPts val="4972"/>
              </a:lnSpc>
              <a:buFont typeface="Arial"/>
              <a:buChar char="•"/>
            </a:pPr>
            <a:r>
              <a:rPr lang="en-US" sz="3551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Columns: Smoking_level, Stress_level, BMI variations, mental health score, sunlight exposure, family history, and more.</a:t>
            </a:r>
          </a:p>
          <a:p>
            <a:pPr algn="l" marL="766814" indent="-383407" lvl="1">
              <a:lnSpc>
                <a:spcPts val="4972"/>
              </a:lnSpc>
              <a:buFont typeface="Arial"/>
              <a:buChar char="•"/>
            </a:pPr>
            <a:r>
              <a:rPr lang="en-US" sz="3551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Target Variable: Healthy vs. Diseased.</a:t>
            </a:r>
          </a:p>
          <a:p>
            <a:pPr algn="l">
              <a:lnSpc>
                <a:spcPts val="497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B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-7271" t="0" r="-7271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482999"/>
            <a:ext cx="15270891" cy="8337835"/>
            <a:chOff x="0" y="0"/>
            <a:chExt cx="4021963" cy="21959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21963" cy="2195973"/>
            </a:xfrm>
            <a:custGeom>
              <a:avLst/>
              <a:gdLst/>
              <a:ahLst/>
              <a:cxnLst/>
              <a:rect r="r" b="b" t="t" l="l"/>
              <a:pathLst>
                <a:path h="2195973" w="4021963">
                  <a:moveTo>
                    <a:pt x="10139" y="0"/>
                  </a:moveTo>
                  <a:lnTo>
                    <a:pt x="4011824" y="0"/>
                  </a:lnTo>
                  <a:cubicBezTo>
                    <a:pt x="4014513" y="0"/>
                    <a:pt x="4017092" y="1068"/>
                    <a:pt x="4018993" y="2970"/>
                  </a:cubicBezTo>
                  <a:cubicBezTo>
                    <a:pt x="4020895" y="4871"/>
                    <a:pt x="4021963" y="7450"/>
                    <a:pt x="4021963" y="10139"/>
                  </a:cubicBezTo>
                  <a:lnTo>
                    <a:pt x="4021963" y="2185834"/>
                  </a:lnTo>
                  <a:cubicBezTo>
                    <a:pt x="4021963" y="2188523"/>
                    <a:pt x="4020895" y="2191102"/>
                    <a:pt x="4018993" y="2193003"/>
                  </a:cubicBezTo>
                  <a:cubicBezTo>
                    <a:pt x="4017092" y="2194905"/>
                    <a:pt x="4014513" y="2195973"/>
                    <a:pt x="4011824" y="2195973"/>
                  </a:cubicBezTo>
                  <a:lnTo>
                    <a:pt x="10139" y="2195973"/>
                  </a:lnTo>
                  <a:cubicBezTo>
                    <a:pt x="7450" y="2195973"/>
                    <a:pt x="4871" y="2194905"/>
                    <a:pt x="2970" y="2193003"/>
                  </a:cubicBezTo>
                  <a:cubicBezTo>
                    <a:pt x="1068" y="2191102"/>
                    <a:pt x="0" y="2188523"/>
                    <a:pt x="0" y="2185834"/>
                  </a:cubicBezTo>
                  <a:lnTo>
                    <a:pt x="0" y="10139"/>
                  </a:lnTo>
                  <a:cubicBezTo>
                    <a:pt x="0" y="7450"/>
                    <a:pt x="1068" y="4871"/>
                    <a:pt x="2970" y="2970"/>
                  </a:cubicBezTo>
                  <a:cubicBezTo>
                    <a:pt x="4871" y="1068"/>
                    <a:pt x="7450" y="0"/>
                    <a:pt x="10139" y="0"/>
                  </a:cubicBezTo>
                  <a:close/>
                </a:path>
              </a:pathLst>
            </a:custGeom>
            <a:solidFill>
              <a:srgbClr val="200802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021963" cy="22340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339023" y="2285225"/>
            <a:ext cx="8043479" cy="189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DFFB8"/>
                </a:solidFill>
                <a:latin typeface="Poppins Bold"/>
                <a:ea typeface="Poppins Bold"/>
                <a:cs typeface="Poppins Bold"/>
                <a:sym typeface="Poppins Bold"/>
              </a:rPr>
              <a:t>WHY THIS MATTERS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82327" y="5207603"/>
            <a:ext cx="12280979" cy="4050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6801" indent="-353401" lvl="1">
              <a:lnSpc>
                <a:spcPts val="4583"/>
              </a:lnSpc>
              <a:buFont typeface="Arial"/>
              <a:buChar char="•"/>
            </a:pPr>
            <a:r>
              <a:rPr lang="en-US" sz="3273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Chronic diseases affect millions each year, many linked to lifestyle and daily habits.</a:t>
            </a:r>
          </a:p>
          <a:p>
            <a:pPr algn="l" marL="706801" indent="-353401" lvl="1">
              <a:lnSpc>
                <a:spcPts val="4583"/>
              </a:lnSpc>
              <a:buFont typeface="Arial"/>
              <a:buChar char="•"/>
            </a:pPr>
            <a:r>
              <a:rPr lang="en-US" sz="3273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Early detection of risk factors can save lives and reduce healthcare costs.</a:t>
            </a:r>
          </a:p>
          <a:p>
            <a:pPr algn="l" marL="706801" indent="-353401" lvl="1">
              <a:lnSpc>
                <a:spcPts val="4583"/>
              </a:lnSpc>
              <a:buFont typeface="Arial"/>
              <a:buChar char="•"/>
            </a:pPr>
            <a:r>
              <a:rPr lang="en-US" sz="3273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Most individuals lack personalized insights into how their habits impact their health.</a:t>
            </a:r>
          </a:p>
          <a:p>
            <a:pPr algn="l">
              <a:lnSpc>
                <a:spcPts val="458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B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42318">
            <a:off x="12037037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25985" y="3328464"/>
            <a:ext cx="15148103" cy="6232551"/>
            <a:chOff x="0" y="0"/>
            <a:chExt cx="3989624" cy="164149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989624" cy="1641495"/>
            </a:xfrm>
            <a:custGeom>
              <a:avLst/>
              <a:gdLst/>
              <a:ahLst/>
              <a:cxnLst/>
              <a:rect r="r" b="b" t="t" l="l"/>
              <a:pathLst>
                <a:path h="1641495" w="3989624">
                  <a:moveTo>
                    <a:pt x="10222" y="0"/>
                  </a:moveTo>
                  <a:lnTo>
                    <a:pt x="3979402" y="0"/>
                  </a:lnTo>
                  <a:cubicBezTo>
                    <a:pt x="3982113" y="0"/>
                    <a:pt x="3984713" y="1077"/>
                    <a:pt x="3986630" y="2994"/>
                  </a:cubicBezTo>
                  <a:cubicBezTo>
                    <a:pt x="3988546" y="4911"/>
                    <a:pt x="3989624" y="7511"/>
                    <a:pt x="3989624" y="10222"/>
                  </a:cubicBezTo>
                  <a:lnTo>
                    <a:pt x="3989624" y="1631273"/>
                  </a:lnTo>
                  <a:cubicBezTo>
                    <a:pt x="3989624" y="1633984"/>
                    <a:pt x="3988546" y="1636584"/>
                    <a:pt x="3986630" y="1638501"/>
                  </a:cubicBezTo>
                  <a:cubicBezTo>
                    <a:pt x="3984713" y="1640418"/>
                    <a:pt x="3982113" y="1641495"/>
                    <a:pt x="3979402" y="1641495"/>
                  </a:cubicBezTo>
                  <a:lnTo>
                    <a:pt x="10222" y="1641495"/>
                  </a:lnTo>
                  <a:cubicBezTo>
                    <a:pt x="7511" y="1641495"/>
                    <a:pt x="4911" y="1640418"/>
                    <a:pt x="2994" y="1638501"/>
                  </a:cubicBezTo>
                  <a:cubicBezTo>
                    <a:pt x="1077" y="1636584"/>
                    <a:pt x="0" y="1633984"/>
                    <a:pt x="0" y="1631273"/>
                  </a:cubicBezTo>
                  <a:lnTo>
                    <a:pt x="0" y="10222"/>
                  </a:lnTo>
                  <a:cubicBezTo>
                    <a:pt x="0" y="7511"/>
                    <a:pt x="1077" y="4911"/>
                    <a:pt x="2994" y="2994"/>
                  </a:cubicBezTo>
                  <a:cubicBezTo>
                    <a:pt x="4911" y="1077"/>
                    <a:pt x="7511" y="0"/>
                    <a:pt x="10222" y="0"/>
                  </a:cubicBezTo>
                  <a:close/>
                </a:path>
              </a:pathLst>
            </a:custGeom>
            <a:solidFill>
              <a:srgbClr val="200802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989624" cy="16795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147874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77667" y="1839074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1" y="0"/>
                </a:lnTo>
                <a:lnTo>
                  <a:pt x="896421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25985" y="703494"/>
            <a:ext cx="9906014" cy="2032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1"/>
              </a:lnSpc>
            </a:pPr>
            <a:r>
              <a:rPr lang="en-US" sz="7001" b="true">
                <a:solidFill>
                  <a:srgbClr val="200802"/>
                </a:solidFill>
                <a:latin typeface="Poppins Bold"/>
                <a:ea typeface="Poppins Bold"/>
                <a:cs typeface="Poppins Bold"/>
                <a:sym typeface="Poppins Bold"/>
              </a:rPr>
              <a:t>TURNING DATA INTO PREVENTION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61773" y="4709594"/>
            <a:ext cx="13615895" cy="4543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5013" indent="-352506" lvl="1">
              <a:lnSpc>
                <a:spcPts val="4571"/>
              </a:lnSpc>
              <a:buFont typeface="Arial"/>
              <a:buChar char="•"/>
            </a:pPr>
            <a:r>
              <a:rPr lang="en-US" sz="3265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Analyze health and habit data to identify high-risk individuals.</a:t>
            </a:r>
          </a:p>
          <a:p>
            <a:pPr algn="l" marL="705013" indent="-352506" lvl="1">
              <a:lnSpc>
                <a:spcPts val="4571"/>
              </a:lnSpc>
              <a:buFont typeface="Arial"/>
              <a:buChar char="•"/>
            </a:pPr>
            <a:r>
              <a:rPr lang="en-US" sz="3265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Build models that classify health status and predict risks.</a:t>
            </a:r>
          </a:p>
          <a:p>
            <a:pPr algn="l" marL="705013" indent="-352506" lvl="1">
              <a:lnSpc>
                <a:spcPts val="4571"/>
              </a:lnSpc>
              <a:buFont typeface="Arial"/>
              <a:buChar char="•"/>
            </a:pPr>
            <a:r>
              <a:rPr lang="en-US" sz="3265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Provide actionable i</a:t>
            </a:r>
            <a:r>
              <a:rPr lang="en-US" sz="3265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nsights for healthcare providers, policymakers, and individuals.</a:t>
            </a:r>
          </a:p>
          <a:p>
            <a:pPr algn="l">
              <a:lnSpc>
                <a:spcPts val="4571"/>
              </a:lnSpc>
            </a:pPr>
          </a:p>
          <a:p>
            <a:pPr algn="l">
              <a:lnSpc>
                <a:spcPts val="4571"/>
              </a:lnSpc>
            </a:pPr>
            <a:r>
              <a:rPr lang="en-US" sz="3265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Quote: </a:t>
            </a:r>
          </a:p>
          <a:p>
            <a:pPr algn="l">
              <a:lnSpc>
                <a:spcPts val="4571"/>
              </a:lnSpc>
            </a:pPr>
            <a:r>
              <a:rPr lang="en-US" sz="3265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"Prevention is better than cure — and data can guide prevention."</a:t>
            </a:r>
          </a:p>
          <a:p>
            <a:pPr algn="l">
              <a:lnSpc>
                <a:spcPts val="457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08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7604027" y="-1202162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4"/>
                </a:lnTo>
                <a:lnTo>
                  <a:pt x="0" y="7040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410612">
            <a:off x="12973159" y="3550593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15833" y="2261425"/>
            <a:ext cx="9506367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DFFB8"/>
                </a:solidFill>
                <a:latin typeface="Poppins Bold"/>
                <a:ea typeface="Poppins Bold"/>
                <a:cs typeface="Poppins Bold"/>
                <a:sym typeface="Poppins Bold"/>
              </a:rPr>
              <a:t>WHAT WE LEARNED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874161" y="4303840"/>
            <a:ext cx="7597594" cy="839660"/>
            <a:chOff x="0" y="0"/>
            <a:chExt cx="2001013" cy="2211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01013" cy="221145"/>
            </a:xfrm>
            <a:custGeom>
              <a:avLst/>
              <a:gdLst/>
              <a:ahLst/>
              <a:cxnLst/>
              <a:rect r="r" b="b" t="t" l="l"/>
              <a:pathLst>
                <a:path h="221145" w="2001013">
                  <a:moveTo>
                    <a:pt x="61140" y="0"/>
                  </a:moveTo>
                  <a:lnTo>
                    <a:pt x="1939873" y="0"/>
                  </a:lnTo>
                  <a:cubicBezTo>
                    <a:pt x="1973639" y="0"/>
                    <a:pt x="2001013" y="27373"/>
                    <a:pt x="2001013" y="61140"/>
                  </a:cubicBezTo>
                  <a:lnTo>
                    <a:pt x="2001013" y="160005"/>
                  </a:lnTo>
                  <a:cubicBezTo>
                    <a:pt x="2001013" y="193772"/>
                    <a:pt x="1973639" y="221145"/>
                    <a:pt x="1939873" y="221145"/>
                  </a:cubicBezTo>
                  <a:lnTo>
                    <a:pt x="61140" y="221145"/>
                  </a:lnTo>
                  <a:cubicBezTo>
                    <a:pt x="27373" y="221145"/>
                    <a:pt x="0" y="193772"/>
                    <a:pt x="0" y="160005"/>
                  </a:cubicBezTo>
                  <a:lnTo>
                    <a:pt x="0" y="61140"/>
                  </a:lnTo>
                  <a:cubicBezTo>
                    <a:pt x="0" y="27373"/>
                    <a:pt x="27373" y="0"/>
                    <a:pt x="61140" y="0"/>
                  </a:cubicBezTo>
                  <a:close/>
                </a:path>
              </a:pathLst>
            </a:custGeom>
            <a:solidFill>
              <a:srgbClr val="FDFFB8"/>
            </a:solidFill>
            <a:ln w="38100" cap="rnd">
              <a:solidFill>
                <a:srgbClr val="FDFFB8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001013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b="true" sz="1999">
                  <a:solidFill>
                    <a:srgbClr val="200802"/>
                  </a:solidFill>
                  <a:latin typeface="Lato Bold"/>
                  <a:ea typeface="Lato Bold"/>
                  <a:cs typeface="Lato Bold"/>
                  <a:sym typeface="Lato Bold"/>
                </a:rPr>
                <a:t>Higher BMI &amp; low sunlight exposure → higher disease risk.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568851" y="5389737"/>
            <a:ext cx="8285312" cy="896970"/>
            <a:chOff x="0" y="0"/>
            <a:chExt cx="2182140" cy="2362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82140" cy="236239"/>
            </a:xfrm>
            <a:custGeom>
              <a:avLst/>
              <a:gdLst/>
              <a:ahLst/>
              <a:cxnLst/>
              <a:rect r="r" b="b" t="t" l="l"/>
              <a:pathLst>
                <a:path h="236239" w="2182140">
                  <a:moveTo>
                    <a:pt x="56065" y="0"/>
                  </a:moveTo>
                  <a:lnTo>
                    <a:pt x="2126075" y="0"/>
                  </a:lnTo>
                  <a:cubicBezTo>
                    <a:pt x="2157038" y="0"/>
                    <a:pt x="2182140" y="25101"/>
                    <a:pt x="2182140" y="56065"/>
                  </a:cubicBezTo>
                  <a:lnTo>
                    <a:pt x="2182140" y="180174"/>
                  </a:lnTo>
                  <a:cubicBezTo>
                    <a:pt x="2182140" y="211138"/>
                    <a:pt x="2157038" y="236239"/>
                    <a:pt x="2126075" y="236239"/>
                  </a:cubicBezTo>
                  <a:lnTo>
                    <a:pt x="56065" y="236239"/>
                  </a:lnTo>
                  <a:cubicBezTo>
                    <a:pt x="25101" y="236239"/>
                    <a:pt x="0" y="211138"/>
                    <a:pt x="0" y="180174"/>
                  </a:cubicBezTo>
                  <a:lnTo>
                    <a:pt x="0" y="56065"/>
                  </a:lnTo>
                  <a:cubicBezTo>
                    <a:pt x="0" y="25101"/>
                    <a:pt x="25101" y="0"/>
                    <a:pt x="56065" y="0"/>
                  </a:cubicBezTo>
                  <a:close/>
                </a:path>
              </a:pathLst>
            </a:custGeom>
            <a:solidFill>
              <a:srgbClr val="D1B26E"/>
            </a:solidFill>
            <a:ln w="38100" cap="rnd">
              <a:solidFill>
                <a:srgbClr val="FFF78A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82140" cy="2743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b="true" sz="1999">
                  <a:solidFill>
                    <a:srgbClr val="200802"/>
                  </a:solidFill>
                  <a:latin typeface="Lato Bold"/>
                  <a:ea typeface="Lato Bold"/>
                  <a:cs typeface="Lato Bold"/>
                  <a:sym typeface="Lato Bold"/>
                </a:rPr>
                <a:t>Poor mental health scores strongly correlated with unhealthy status.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059799" y="6650956"/>
            <a:ext cx="8424349" cy="839660"/>
            <a:chOff x="0" y="0"/>
            <a:chExt cx="2218759" cy="22114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218759" cy="221145"/>
            </a:xfrm>
            <a:custGeom>
              <a:avLst/>
              <a:gdLst/>
              <a:ahLst/>
              <a:cxnLst/>
              <a:rect r="r" b="b" t="t" l="l"/>
              <a:pathLst>
                <a:path h="221145" w="2218759">
                  <a:moveTo>
                    <a:pt x="55140" y="0"/>
                  </a:moveTo>
                  <a:lnTo>
                    <a:pt x="2163619" y="0"/>
                  </a:lnTo>
                  <a:cubicBezTo>
                    <a:pt x="2178243" y="0"/>
                    <a:pt x="2192268" y="5809"/>
                    <a:pt x="2202609" y="16150"/>
                  </a:cubicBezTo>
                  <a:cubicBezTo>
                    <a:pt x="2212949" y="26491"/>
                    <a:pt x="2218759" y="40516"/>
                    <a:pt x="2218759" y="55140"/>
                  </a:cubicBezTo>
                  <a:lnTo>
                    <a:pt x="2218759" y="166005"/>
                  </a:lnTo>
                  <a:cubicBezTo>
                    <a:pt x="2218759" y="196458"/>
                    <a:pt x="2194072" y="221145"/>
                    <a:pt x="2163619" y="221145"/>
                  </a:cubicBezTo>
                  <a:lnTo>
                    <a:pt x="55140" y="221145"/>
                  </a:lnTo>
                  <a:cubicBezTo>
                    <a:pt x="40516" y="221145"/>
                    <a:pt x="26491" y="215336"/>
                    <a:pt x="16150" y="204995"/>
                  </a:cubicBezTo>
                  <a:cubicBezTo>
                    <a:pt x="5809" y="194654"/>
                    <a:pt x="0" y="180629"/>
                    <a:pt x="0" y="166005"/>
                  </a:cubicBezTo>
                  <a:lnTo>
                    <a:pt x="0" y="55140"/>
                  </a:lnTo>
                  <a:cubicBezTo>
                    <a:pt x="0" y="40516"/>
                    <a:pt x="5809" y="26491"/>
                    <a:pt x="16150" y="16150"/>
                  </a:cubicBezTo>
                  <a:cubicBezTo>
                    <a:pt x="26491" y="5809"/>
                    <a:pt x="40516" y="0"/>
                    <a:pt x="55140" y="0"/>
                  </a:cubicBezTo>
                  <a:close/>
                </a:path>
              </a:pathLst>
            </a:custGeom>
            <a:solidFill>
              <a:srgbClr val="A17448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218759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b="true" sz="1999">
                  <a:solidFill>
                    <a:srgbClr val="FDFFB8"/>
                  </a:solidFill>
                  <a:latin typeface="Lato Bold"/>
                  <a:ea typeface="Lato Bold"/>
                  <a:cs typeface="Lato Bold"/>
                  <a:sym typeface="Lato Bold"/>
                </a:rPr>
                <a:t>Family history remains a significant predictor of disease risk.</a:t>
              </a: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608890" y="703495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028700" y="1806534"/>
            <a:ext cx="15905395" cy="7451766"/>
            <a:chOff x="0" y="0"/>
            <a:chExt cx="4189075" cy="196260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189075" cy="1962605"/>
            </a:xfrm>
            <a:custGeom>
              <a:avLst/>
              <a:gdLst/>
              <a:ahLst/>
              <a:cxnLst/>
              <a:rect r="r" b="b" t="t" l="l"/>
              <a:pathLst>
                <a:path h="1962605" w="4189075">
                  <a:moveTo>
                    <a:pt x="29205" y="0"/>
                  </a:moveTo>
                  <a:lnTo>
                    <a:pt x="4159871" y="0"/>
                  </a:lnTo>
                  <a:cubicBezTo>
                    <a:pt x="4176000" y="0"/>
                    <a:pt x="4189075" y="13075"/>
                    <a:pt x="4189075" y="29205"/>
                  </a:cubicBezTo>
                  <a:lnTo>
                    <a:pt x="4189075" y="1933400"/>
                  </a:lnTo>
                  <a:cubicBezTo>
                    <a:pt x="4189075" y="1949529"/>
                    <a:pt x="4176000" y="1962605"/>
                    <a:pt x="4159871" y="1962605"/>
                  </a:cubicBezTo>
                  <a:lnTo>
                    <a:pt x="29205" y="1962605"/>
                  </a:lnTo>
                  <a:cubicBezTo>
                    <a:pt x="13075" y="1962605"/>
                    <a:pt x="0" y="1949529"/>
                    <a:pt x="0" y="1933400"/>
                  </a:cubicBezTo>
                  <a:lnTo>
                    <a:pt x="0" y="29205"/>
                  </a:lnTo>
                  <a:cubicBezTo>
                    <a:pt x="0" y="13075"/>
                    <a:pt x="13075" y="0"/>
                    <a:pt x="292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189075" cy="2000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08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9023" cy="179523"/>
            </a:xfrm>
            <a:custGeom>
              <a:avLst/>
              <a:gdLst/>
              <a:ahLst/>
              <a:cxnLst/>
              <a:rect r="r" b="b" t="t" l="l"/>
              <a:pathLst>
                <a:path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360364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6151439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8829675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0435729">
            <a:off x="-1211881" y="-4683596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4230843"/>
            <a:ext cx="5853180" cy="260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DFFB8"/>
                </a:solidFill>
                <a:latin typeface="Poppins Bold"/>
                <a:ea typeface="Poppins Bold"/>
                <a:cs typeface="Poppins Bold"/>
                <a:sym typeface="Poppins Bold"/>
              </a:rPr>
              <a:t>MESSY DATA, HIDDEN INSIGHTS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5593" y="6094289"/>
            <a:ext cx="5199649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DFFB8"/>
                </a:solidFill>
                <a:latin typeface="Lato Bold"/>
                <a:ea typeface="Lato Bold"/>
                <a:cs typeface="Lato Bold"/>
                <a:sym typeface="Lato Bold"/>
              </a:rPr>
              <a:t>Highly correlated BMI-related columns → kept BMI_Corrected only.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25593" y="3370418"/>
            <a:ext cx="5199649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DFFB8"/>
                </a:solidFill>
                <a:latin typeface="Lato Bold"/>
                <a:ea typeface="Lato Bold"/>
                <a:cs typeface="Lato Bold"/>
                <a:sym typeface="Lato Bold"/>
              </a:rPr>
              <a:t>Irrelevant columns (e.g., all values same → dropped).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8574588" y="8455025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425593" y="869632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DFFB8"/>
                </a:solidFill>
                <a:latin typeface="Lato Bold"/>
                <a:ea typeface="Lato Bold"/>
                <a:cs typeface="Lato Bold"/>
                <a:sym typeface="Lato Bold"/>
              </a:rPr>
              <a:t>Missing values in multiple columns.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25593" y="8397875"/>
            <a:ext cx="5199649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DFFB8"/>
                </a:solidFill>
                <a:latin typeface="Lato Bold"/>
                <a:ea typeface="Lato Bold"/>
                <a:cs typeface="Lato Bold"/>
                <a:sym typeface="Lato Bold"/>
              </a:rPr>
              <a:t>Needed to ensure data consistency before modeling.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70999" y="9013825"/>
            <a:ext cx="5199649" cy="497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b="true" sz="2899" u="sng">
                <a:solidFill>
                  <a:srgbClr val="FDFFB8"/>
                </a:solidFill>
                <a:latin typeface="Lato Bold"/>
                <a:ea typeface="Lato Bold"/>
                <a:cs typeface="Lato Bold"/>
                <a:sym typeface="Lato Bold"/>
                <a:hlinkClick r:id="rId6" tooltip="https://colab.research.google.com/drive/1gWJxso2_IpOurCqt0NGxQUza63YJFydE?usp=sharing"/>
              </a:rPr>
              <a:t>Colab Link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08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60535" y="4910099"/>
            <a:ext cx="705511" cy="722674"/>
          </a:xfrm>
          <a:custGeom>
            <a:avLst/>
            <a:gdLst/>
            <a:ahLst/>
            <a:cxnLst/>
            <a:rect r="r" b="b" t="t" l="l"/>
            <a:pathLst>
              <a:path h="722674" w="705511">
                <a:moveTo>
                  <a:pt x="0" y="0"/>
                </a:moveTo>
                <a:lnTo>
                  <a:pt x="705510" y="0"/>
                </a:lnTo>
                <a:lnTo>
                  <a:pt x="705510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72661" y="4946367"/>
            <a:ext cx="681258" cy="686406"/>
          </a:xfrm>
          <a:custGeom>
            <a:avLst/>
            <a:gdLst/>
            <a:ahLst/>
            <a:cxnLst/>
            <a:rect r="r" b="b" t="t" l="l"/>
            <a:pathLst>
              <a:path h="686406" w="681258">
                <a:moveTo>
                  <a:pt x="0" y="0"/>
                </a:moveTo>
                <a:lnTo>
                  <a:pt x="681258" y="0"/>
                </a:lnTo>
                <a:lnTo>
                  <a:pt x="681258" y="686406"/>
                </a:lnTo>
                <a:lnTo>
                  <a:pt x="0" y="6864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77204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261339" y="4591480"/>
            <a:ext cx="1256063" cy="1359911"/>
          </a:xfrm>
          <a:custGeom>
            <a:avLst/>
            <a:gdLst/>
            <a:ahLst/>
            <a:cxnLst/>
            <a:rect r="r" b="b" t="t" l="l"/>
            <a:pathLst>
              <a:path h="1359911" w="1256063">
                <a:moveTo>
                  <a:pt x="0" y="0"/>
                </a:moveTo>
                <a:lnTo>
                  <a:pt x="1256063" y="0"/>
                </a:lnTo>
                <a:lnTo>
                  <a:pt x="1256063" y="1359911"/>
                </a:lnTo>
                <a:lnTo>
                  <a:pt x="0" y="13599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793873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324429" y="4382786"/>
            <a:ext cx="1504361" cy="1249988"/>
          </a:xfrm>
          <a:custGeom>
            <a:avLst/>
            <a:gdLst/>
            <a:ahLst/>
            <a:cxnLst/>
            <a:rect r="r" b="b" t="t" l="l"/>
            <a:pathLst>
              <a:path h="1249988" w="1504361">
                <a:moveTo>
                  <a:pt x="0" y="0"/>
                </a:moveTo>
                <a:lnTo>
                  <a:pt x="1504362" y="0"/>
                </a:lnTo>
                <a:lnTo>
                  <a:pt x="1504362" y="1249987"/>
                </a:lnTo>
                <a:lnTo>
                  <a:pt x="0" y="12499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57404" y="6404706"/>
            <a:ext cx="5028898" cy="2782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3381" indent="-286691" lvl="1">
              <a:lnSpc>
                <a:spcPts val="3718"/>
              </a:lnSpc>
              <a:buFont typeface="Arial"/>
              <a:buChar char="•"/>
            </a:pPr>
            <a:r>
              <a:rPr lang="en-US" b="true" sz="2655">
                <a:solidFill>
                  <a:srgbClr val="FDFFB8"/>
                </a:solidFill>
                <a:latin typeface="Lato Bold"/>
                <a:ea typeface="Lato Bold"/>
                <a:cs typeface="Lato Bold"/>
                <a:sym typeface="Lato Bold"/>
              </a:rPr>
              <a:t>Numeric columns → filled with mean to handle skewness.</a:t>
            </a:r>
          </a:p>
          <a:p>
            <a:pPr algn="l" marL="573381" indent="-286691" lvl="1">
              <a:lnSpc>
                <a:spcPts val="3718"/>
              </a:lnSpc>
              <a:buFont typeface="Arial"/>
              <a:buChar char="•"/>
            </a:pPr>
            <a:r>
              <a:rPr lang="en-US" b="true" sz="2655">
                <a:solidFill>
                  <a:srgbClr val="FDFFB8"/>
                </a:solidFill>
                <a:latin typeface="Lato Bold"/>
                <a:ea typeface="Lato Bold"/>
                <a:cs typeface="Lato Bold"/>
                <a:sym typeface="Lato Bold"/>
              </a:rPr>
              <a:t>Categorical columns → filled with mode.</a:t>
            </a:r>
          </a:p>
          <a:p>
            <a:pPr algn="l">
              <a:lnSpc>
                <a:spcPts val="3718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238056" y="1019175"/>
            <a:ext cx="7096492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DFFB8"/>
                </a:solidFill>
                <a:latin typeface="Poppins Bold"/>
                <a:ea typeface="Poppins Bold"/>
                <a:cs typeface="Poppins Bold"/>
                <a:sym typeface="Poppins Bold"/>
              </a:rPr>
              <a:t>FROM RAW TO RELIABLE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777204" y="6414231"/>
            <a:ext cx="5278368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DFFB8"/>
                </a:solidFill>
                <a:latin typeface="Lato Bold"/>
                <a:ea typeface="Lato Bold"/>
                <a:cs typeface="Lato Bold"/>
                <a:sym typeface="Lato Bold"/>
              </a:rPr>
              <a:t>Dropped electrolyte_level &amp; gene_marker_flag (no variance).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793873" y="6414231"/>
            <a:ext cx="5001723" cy="2295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0323" indent="-285162" lvl="1">
              <a:lnSpc>
                <a:spcPts val="3698"/>
              </a:lnSpc>
              <a:buFont typeface="Arial"/>
              <a:buChar char="•"/>
            </a:pPr>
            <a:r>
              <a:rPr lang="en-US" b="true" sz="2641">
                <a:solidFill>
                  <a:srgbClr val="FDFFB8"/>
                </a:solidFill>
                <a:latin typeface="Lato Bold"/>
                <a:ea typeface="Lato Bold"/>
                <a:cs typeface="Lato Bold"/>
                <a:sym typeface="Lato Bold"/>
              </a:rPr>
              <a:t>Checked correlation heatmap for BMI columns.</a:t>
            </a:r>
          </a:p>
          <a:p>
            <a:pPr algn="l" marL="570323" indent="-285162" lvl="1">
              <a:lnSpc>
                <a:spcPts val="3698"/>
              </a:lnSpc>
              <a:buFont typeface="Arial"/>
              <a:buChar char="•"/>
            </a:pPr>
            <a:r>
              <a:rPr lang="en-US" b="true" sz="2641">
                <a:solidFill>
                  <a:srgbClr val="FDFFB8"/>
                </a:solidFill>
                <a:latin typeface="Lato Bold"/>
                <a:ea typeface="Lato Bold"/>
                <a:cs typeface="Lato Bold"/>
                <a:sym typeface="Lato Bold"/>
              </a:rPr>
              <a:t>Saved cleaned dataset for Power BI visualization.</a:t>
            </a:r>
          </a:p>
          <a:p>
            <a:pPr algn="l">
              <a:lnSpc>
                <a:spcPts val="3698"/>
              </a:lnSpc>
              <a:spcBef>
                <a:spcPct val="0"/>
              </a:spcBef>
            </a:pP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113290" y="4518506"/>
            <a:ext cx="1341021" cy="1114267"/>
          </a:xfrm>
          <a:custGeom>
            <a:avLst/>
            <a:gdLst/>
            <a:ahLst/>
            <a:cxnLst/>
            <a:rect r="r" b="b" t="t" l="l"/>
            <a:pathLst>
              <a:path h="1114267" w="1341021">
                <a:moveTo>
                  <a:pt x="0" y="0"/>
                </a:moveTo>
                <a:lnTo>
                  <a:pt x="1341021" y="0"/>
                </a:lnTo>
                <a:lnTo>
                  <a:pt x="1341021" y="1114267"/>
                </a:lnTo>
                <a:lnTo>
                  <a:pt x="0" y="111426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FB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1414" y="1920068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713604" y="2575388"/>
            <a:ext cx="6823913" cy="839660"/>
            <a:chOff x="0" y="0"/>
            <a:chExt cx="1797245" cy="2211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200802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866556" y="3562421"/>
            <a:ext cx="12554888" cy="5837190"/>
            <a:chOff x="0" y="0"/>
            <a:chExt cx="3306637" cy="15373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06637" cy="1537367"/>
            </a:xfrm>
            <a:custGeom>
              <a:avLst/>
              <a:gdLst/>
              <a:ahLst/>
              <a:cxnLst/>
              <a:rect r="r" b="b" t="t" l="l"/>
              <a:pathLst>
                <a:path h="1537367" w="3306637">
                  <a:moveTo>
                    <a:pt x="12333" y="0"/>
                  </a:moveTo>
                  <a:lnTo>
                    <a:pt x="3294304" y="0"/>
                  </a:lnTo>
                  <a:cubicBezTo>
                    <a:pt x="3297575" y="0"/>
                    <a:pt x="3300712" y="1299"/>
                    <a:pt x="3303025" y="3612"/>
                  </a:cubicBezTo>
                  <a:cubicBezTo>
                    <a:pt x="3305338" y="5925"/>
                    <a:pt x="3306637" y="9062"/>
                    <a:pt x="3306637" y="12333"/>
                  </a:cubicBezTo>
                  <a:lnTo>
                    <a:pt x="3306637" y="1525034"/>
                  </a:lnTo>
                  <a:cubicBezTo>
                    <a:pt x="3306637" y="1528305"/>
                    <a:pt x="3305338" y="1531442"/>
                    <a:pt x="3303025" y="1533755"/>
                  </a:cubicBezTo>
                  <a:cubicBezTo>
                    <a:pt x="3300712" y="1536068"/>
                    <a:pt x="3297575" y="1537367"/>
                    <a:pt x="3294304" y="1537367"/>
                  </a:cubicBezTo>
                  <a:lnTo>
                    <a:pt x="12333" y="1537367"/>
                  </a:lnTo>
                  <a:cubicBezTo>
                    <a:pt x="9062" y="1537367"/>
                    <a:pt x="5925" y="1536068"/>
                    <a:pt x="3612" y="1533755"/>
                  </a:cubicBezTo>
                  <a:cubicBezTo>
                    <a:pt x="1299" y="1531442"/>
                    <a:pt x="0" y="1528305"/>
                    <a:pt x="0" y="1525034"/>
                  </a:cubicBezTo>
                  <a:lnTo>
                    <a:pt x="0" y="12333"/>
                  </a:lnTo>
                  <a:cubicBezTo>
                    <a:pt x="0" y="9062"/>
                    <a:pt x="1299" y="5925"/>
                    <a:pt x="3612" y="3612"/>
                  </a:cubicBezTo>
                  <a:cubicBezTo>
                    <a:pt x="5925" y="1299"/>
                    <a:pt x="9062" y="0"/>
                    <a:pt x="12333" y="0"/>
                  </a:cubicBezTo>
                  <a:close/>
                </a:path>
              </a:pathLst>
            </a:custGeom>
            <a:solidFill>
              <a:srgbClr val="200802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306637" cy="157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686800" y="2764890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274335" y="2750743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DFFB8"/>
                </a:solidFill>
                <a:latin typeface="Lato Bold"/>
                <a:ea typeface="Lato Bold"/>
                <a:cs typeface="Lato Bold"/>
                <a:sym typeface="Lato Bold"/>
              </a:rPr>
              <a:t>MODELS APPLIED: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011481" y="4572971"/>
            <a:ext cx="12265038" cy="4209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6363" indent="-258181" lvl="1">
              <a:lnSpc>
                <a:spcPts val="3348"/>
              </a:lnSpc>
              <a:buFont typeface="Arial"/>
              <a:buChar char="•"/>
            </a:pPr>
            <a:r>
              <a:rPr lang="en-US" sz="2391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Random Forest (Classification) → Target: Healthy/Diseased → Accuracy: 70%</a:t>
            </a:r>
          </a:p>
          <a:p>
            <a:pPr algn="l" marL="516363" indent="-258181" lvl="1">
              <a:lnSpc>
                <a:spcPts val="3348"/>
              </a:lnSpc>
              <a:buFont typeface="Arial"/>
              <a:buChar char="•"/>
            </a:pPr>
            <a:r>
              <a:rPr lang="en-US" sz="2391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Linear Regression (Regression) → Target: bmi_corrected → Accuracy: 98%</a:t>
            </a:r>
          </a:p>
          <a:p>
            <a:pPr algn="l" marL="516363" indent="-258181" lvl="1">
              <a:lnSpc>
                <a:spcPts val="3348"/>
              </a:lnSpc>
              <a:buFont typeface="Arial"/>
              <a:buChar char="•"/>
            </a:pPr>
            <a:r>
              <a:rPr lang="en-US" sz="2391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Logistic Regression (Classification) → Target: Healthy/Diseased → Accuracy: 69%</a:t>
            </a:r>
          </a:p>
          <a:p>
            <a:pPr algn="l">
              <a:lnSpc>
                <a:spcPts val="3348"/>
              </a:lnSpc>
            </a:pPr>
          </a:p>
          <a:p>
            <a:pPr algn="l">
              <a:lnSpc>
                <a:spcPts val="3348"/>
              </a:lnSpc>
            </a:pPr>
            <a:r>
              <a:rPr lang="en-US" sz="2391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Interpretation:</a:t>
            </a:r>
          </a:p>
          <a:p>
            <a:pPr algn="l">
              <a:lnSpc>
                <a:spcPts val="3348"/>
              </a:lnSpc>
            </a:pPr>
          </a:p>
          <a:p>
            <a:pPr algn="l" marL="516363" indent="-258181" lvl="1">
              <a:lnSpc>
                <a:spcPts val="3348"/>
              </a:lnSpc>
              <a:buFont typeface="Arial"/>
              <a:buChar char="•"/>
            </a:pPr>
            <a:r>
              <a:rPr lang="en-US" sz="2391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Random Forest balanced accuracy and interpretability for classification.</a:t>
            </a:r>
          </a:p>
          <a:p>
            <a:pPr algn="l" marL="516363" indent="-258181" lvl="1">
              <a:lnSpc>
                <a:spcPts val="3348"/>
              </a:lnSpc>
              <a:buFont typeface="Arial"/>
              <a:buChar char="•"/>
            </a:pPr>
            <a:r>
              <a:rPr lang="en-US" sz="2391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Linear Regression performed extremely well for continuous prediction tasks.</a:t>
            </a:r>
          </a:p>
          <a:p>
            <a:pPr algn="l" marL="516363" indent="-258181" lvl="1">
              <a:lnSpc>
                <a:spcPts val="3348"/>
              </a:lnSpc>
              <a:spcBef>
                <a:spcPct val="0"/>
              </a:spcBef>
              <a:buFont typeface="Arial"/>
              <a:buChar char="•"/>
            </a:pPr>
            <a:r>
              <a:rPr lang="en-US" sz="2391">
                <a:solidFill>
                  <a:srgbClr val="FDFFB8"/>
                </a:solidFill>
                <a:latin typeface="Lato"/>
                <a:ea typeface="Lato"/>
                <a:cs typeface="Lato"/>
                <a:sym typeface="Lato"/>
              </a:rPr>
              <a:t>Logistic Regression offered a simpler, interpretable model with reasonable performance.</a:t>
            </a:r>
          </a:p>
          <a:p>
            <a:pPr algn="l">
              <a:lnSpc>
                <a:spcPts val="3348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4525413" y="732618"/>
            <a:ext cx="9237174" cy="145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200802"/>
                </a:solidFill>
                <a:latin typeface="Poppins Bold"/>
                <a:ea typeface="Poppins Bold"/>
                <a:cs typeface="Poppins Bold"/>
                <a:sym typeface="Poppins Bold"/>
              </a:rPr>
              <a:t>PREDICTING THE FUTURE OF HEALTH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08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2100837">
            <a:off x="10444072" y="-270442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DFFB8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DFFB8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18691" y="8932228"/>
            <a:ext cx="6096698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DFFB8"/>
                </a:solidFill>
                <a:latin typeface="Poppins"/>
                <a:ea typeface="Poppins"/>
                <a:cs typeface="Poppins"/>
                <a:sym typeface="Poppins"/>
              </a:rPr>
              <a:t>Presented by Aya Osama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1305" y="6620510"/>
            <a:ext cx="11411477" cy="1685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0"/>
              </a:lnSpc>
            </a:pPr>
            <a:r>
              <a:rPr lang="en-US" sz="3000">
                <a:solidFill>
                  <a:srgbClr val="FDFFB8"/>
                </a:solidFill>
                <a:latin typeface="Playpen Sans"/>
                <a:ea typeface="Playpen Sans"/>
                <a:cs typeface="Playpen Sans"/>
                <a:sym typeface="Playpen Sans"/>
              </a:rPr>
              <a:t>"Health is not just the absence o</a:t>
            </a:r>
            <a:r>
              <a:rPr lang="en-US" sz="3000">
                <a:solidFill>
                  <a:srgbClr val="FDFFB8"/>
                </a:solidFill>
                <a:latin typeface="Playpen Sans"/>
                <a:ea typeface="Playpen Sans"/>
                <a:cs typeface="Playpen Sans"/>
                <a:sym typeface="Playpen Sans"/>
              </a:rPr>
              <a:t>f disease — it’s the presence of informed choices. By turning daily habits into actionable insights, we empower people to live longer, healthier lives."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DAGwFB5WtVE</dc:identifier>
  <dcterms:modified xsi:type="dcterms:W3CDTF">2011-08-01T06:04:30Z</dcterms:modified>
  <cp:revision>1</cp:revision>
  <dc:title>Black Elegant and Modern Startup Pitch Deck Presentation</dc:title>
</cp:coreProperties>
</file>

<file path=docProps/thumbnail.jpeg>
</file>